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3"/>
  </p:notesMasterIdLst>
  <p:sldIdLst>
    <p:sldId id="256" r:id="rId2"/>
    <p:sldId id="259" r:id="rId3"/>
    <p:sldId id="262" r:id="rId4"/>
    <p:sldId id="263" r:id="rId5"/>
    <p:sldId id="269" r:id="rId6"/>
    <p:sldId id="264" r:id="rId7"/>
    <p:sldId id="265" r:id="rId8"/>
    <p:sldId id="258" r:id="rId9"/>
    <p:sldId id="260" r:id="rId10"/>
    <p:sldId id="257" r:id="rId11"/>
    <p:sldId id="266" r:id="rId12"/>
    <p:sldId id="267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9" r:id="rId21"/>
    <p:sldId id="280" r:id="rId22"/>
    <p:sldId id="277" r:id="rId23"/>
    <p:sldId id="278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95" r:id="rId39"/>
    <p:sldId id="296" r:id="rId40"/>
    <p:sldId id="297" r:id="rId41"/>
    <p:sldId id="298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506"/>
    <p:restoredTop sz="94663"/>
  </p:normalViewPr>
  <p:slideViewPr>
    <p:cSldViewPr snapToGrid="0" snapToObjects="1">
      <p:cViewPr varScale="1">
        <p:scale>
          <a:sx n="124" d="100"/>
          <a:sy n="124" d="100"/>
        </p:scale>
        <p:origin x="33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C48C4A-5254-FB46-893B-DDA4DA7ED9C6}" type="datetimeFigureOut">
              <a:rPr lang="en-US" smtClean="0"/>
              <a:t>3/25/19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628C03-9BFD-BE4B-BA8C-010E09FF8F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2954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28C03-9BFD-BE4B-BA8C-010E09FF8FF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1468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28C03-9BFD-BE4B-BA8C-010E09FF8FF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6463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7F677-B9BE-9547-9D09-58D603D2D0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9052FC-2C95-6F49-A932-A40FFCC669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577332-C830-764C-9526-4C180C7371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8696C2-5727-F34A-B99B-4D2F4FABA14A}" type="datetimeFigureOut">
              <a:rPr lang="en-US" smtClean="0"/>
              <a:t>3/25/19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A1299A-411C-DC4E-A497-62A4E53792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F176D5-37C2-B946-B079-851A42CA6D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671C7-6F84-A34B-B838-F7D949F95E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60607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41CE26-6085-D842-A55C-1FFA4EFA6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5840BCF-6EDA-4947-90A1-EF2B1EABCA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177F6E-EBCE-EF4F-A2D0-18903F32D3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8696C2-5727-F34A-B99B-4D2F4FABA14A}" type="datetimeFigureOut">
              <a:rPr lang="en-US" smtClean="0"/>
              <a:t>3/25/19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437AC7-EFB5-E942-A715-A60701939F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CA3BE5-22F3-AA49-8C29-FCF4ADEEA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671C7-6F84-A34B-B838-F7D949F95E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5640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C3A5E59-5356-CA46-ACDE-FB71296B60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E38868-2517-C045-A593-F21AF6D488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648AEF-DF23-0A4B-9833-F919ADCA45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8696C2-5727-F34A-B99B-4D2F4FABA14A}" type="datetimeFigureOut">
              <a:rPr lang="en-US" smtClean="0"/>
              <a:t>3/25/19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14B7C0-BB43-834A-B20D-B8977ED33D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213799-A964-B240-AFF0-E0FF3D8BD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671C7-6F84-A34B-B838-F7D949F95E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4168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3C432-28ED-3544-AC73-693164BC3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4C0ABE-6260-2E4A-ADFB-82B3C16618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80C012-A0BB-324A-8EE4-E67BC8307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8696C2-5727-F34A-B99B-4D2F4FABA14A}" type="datetimeFigureOut">
              <a:rPr lang="en-US" smtClean="0"/>
              <a:t>3/25/19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474C35-1717-E840-BE66-1C1826B720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811EBA-7CA4-5D47-B0BE-2B4B78B4DF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671C7-6F84-A34B-B838-F7D949F95E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8813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E19FEB-4B89-2940-8155-E14C2376B5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94A27D-62DF-014B-9909-C1F19DEE92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E2CDEE-14CB-C643-B5CB-8B004057D2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8696C2-5727-F34A-B99B-4D2F4FABA14A}" type="datetimeFigureOut">
              <a:rPr lang="en-US" smtClean="0"/>
              <a:t>3/25/19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4ED11A-F60E-C64C-8613-C17EEDD638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75D4E3-19D0-374A-8380-05E0A5AF6A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671C7-6F84-A34B-B838-F7D949F95E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59100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F9F773-FCD7-7340-93E5-4509A9D56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558F92-086A-6B4C-82E3-9775FDD13E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186E72-1348-BF4B-A4FE-5BB2466C0F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874E2B-9FA8-4E48-A48F-C0064213A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8696C2-5727-F34A-B99B-4D2F4FABA14A}" type="datetimeFigureOut">
              <a:rPr lang="en-US" smtClean="0"/>
              <a:t>3/25/19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50DDE1-2480-1C48-BC15-B133C7F226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BDD6A1-E693-8345-8F7E-D5B2EC9DE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671C7-6F84-A34B-B838-F7D949F95E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1023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AE7DC-37EE-CF49-84B7-EF216319F4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B1BEE5-9606-3D4B-9C7F-BD1F0965EF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D5881E-D3BA-2B4C-AF1C-C22DBCA61A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BA8B11-D993-5C4E-B615-AE25A28DC4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AB1FF30-53C0-1342-8330-889A69657B4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9EE2B59-28BE-5B4A-AF9F-93D75AC396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8696C2-5727-F34A-B99B-4D2F4FABA14A}" type="datetimeFigureOut">
              <a:rPr lang="en-US" smtClean="0"/>
              <a:t>3/25/19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BF1872-B0B3-5648-99DA-17DEAB03BC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A8D25A7-847D-3F4F-B19D-CA9237F0D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671C7-6F84-A34B-B838-F7D949F95E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6232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B1811-E2D1-6C4C-9DB4-693332451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D5AE7E-08E9-174D-891A-CDA4C06BFD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8696C2-5727-F34A-B99B-4D2F4FABA14A}" type="datetimeFigureOut">
              <a:rPr lang="en-US" smtClean="0"/>
              <a:t>3/25/19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4F6B0A-F1D5-B04E-954E-F6FA3C840E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2949D2-5532-C044-91C7-2123400E54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671C7-6F84-A34B-B838-F7D949F95E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532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5ABA242-C162-CD47-B530-B956434E9A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8696C2-5727-F34A-B99B-4D2F4FABA14A}" type="datetimeFigureOut">
              <a:rPr lang="en-US" smtClean="0"/>
              <a:t>3/25/19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424012E-C5E1-7848-AC3A-BF5292CCC3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C4DAB7-4368-5947-AFE3-CB95126647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671C7-6F84-A34B-B838-F7D949F95E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2410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3C7C7-B7F2-DC40-93BD-6831A16578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864A6C-921F-3749-A63A-73C8688463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9E8633-8D55-6645-8B45-4B02ADBB2D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B3266E-B5E5-D84A-9201-BEC355AE4F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8696C2-5727-F34A-B99B-4D2F4FABA14A}" type="datetimeFigureOut">
              <a:rPr lang="en-US" smtClean="0"/>
              <a:t>3/25/19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CC0DBB-DD46-464D-B575-1ACB80D23E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3FBF46-A8FA-794D-B9D6-81DE69995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671C7-6F84-A34B-B838-F7D949F95E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2738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3A7F92-19BA-0C43-B331-B7356007DA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0CD230A-F290-D34E-84AF-40AA658C6C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6A0914-F937-A24E-9A20-95FA3808C3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7AA6E0-12C9-B044-8753-A090C88697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8696C2-5727-F34A-B99B-4D2F4FABA14A}" type="datetimeFigureOut">
              <a:rPr lang="en-US" smtClean="0"/>
              <a:t>3/25/19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D6F1D0-C113-4745-A9AD-938F0BCCE2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D47B0C-D9F6-C745-836F-7C8ABADBFB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671C7-6F84-A34B-B838-F7D949F95E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2451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61636CA-7FB1-C34C-8D9B-D79785D782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B3A8AE-E0EC-1D40-97FA-5E732698F3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ACEE43-301C-2345-9AAA-D7F4946905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8696C2-5727-F34A-B99B-4D2F4FABA14A}" type="datetimeFigureOut">
              <a:rPr lang="en-US" smtClean="0"/>
              <a:t>3/25/19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EC236E-4928-2640-9181-E309B83E76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47D982-97C7-0C4A-B7BE-B66C918803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0671C7-6F84-A34B-B838-F7D949F95E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5350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://openclipart.org/detail/19086/speech-bubbles-by-ibdjl95-19086" TargetMode="External"/><Relationship Id="rId3" Type="http://schemas.openxmlformats.org/officeDocument/2006/relationships/hyperlink" Target="https://openclipart.org/detail/211418/thenanobel-programming" TargetMode="External"/><Relationship Id="rId7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reazioniartec.wordpress.com/2015/09/17/crochet-jobs-tester/" TargetMode="External"/><Relationship Id="rId5" Type="http://schemas.openxmlformats.org/officeDocument/2006/relationships/image" Target="../media/image16.jpg"/><Relationship Id="rId4" Type="http://schemas.openxmlformats.org/officeDocument/2006/relationships/image" Target="../media/image3.png"/><Relationship Id="rId9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sv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no/jente-ansikt-ulykkelig-trist-308981/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gif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8AF99E-779F-B840-8363-FCF6109E2A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868596"/>
            <a:ext cx="9144000" cy="2387600"/>
          </a:xfrm>
        </p:spPr>
        <p:txBody>
          <a:bodyPr>
            <a:normAutofit/>
          </a:bodyPr>
          <a:lstStyle/>
          <a:p>
            <a:r>
              <a:rPr lang="en-US" dirty="0">
                <a:latin typeface="Monaco" pitchFamily="2" charset="77"/>
              </a:rPr>
              <a:t>History of </a:t>
            </a:r>
            <a:br>
              <a:rPr lang="en-US" dirty="0">
                <a:latin typeface="Monaco" pitchFamily="2" charset="77"/>
              </a:rPr>
            </a:br>
            <a:r>
              <a:rPr lang="en-US" dirty="0">
                <a:latin typeface="Monaco" pitchFamily="2" charset="77"/>
              </a:rPr>
              <a:t>Frontend Frameworks</a:t>
            </a:r>
          </a:p>
        </p:txBody>
      </p:sp>
    </p:spTree>
    <p:extLst>
      <p:ext uri="{BB962C8B-B14F-4D97-AF65-F5344CB8AC3E}">
        <p14:creationId xmlns:p14="http://schemas.microsoft.com/office/powerpoint/2010/main" val="15958371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320268DA-2C6A-A141-8F73-B722CD0D51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35018" y="1253331"/>
            <a:ext cx="4351338" cy="4351338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A131944-3EBA-D84E-A096-5D6A3B8B3954}"/>
              </a:ext>
            </a:extLst>
          </p:cNvPr>
          <p:cNvSpPr txBox="1"/>
          <p:nvPr/>
        </p:nvSpPr>
        <p:spPr>
          <a:xfrm>
            <a:off x="1071563" y="1443038"/>
            <a:ext cx="465772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1995 (sometime before may) - Brendan </a:t>
            </a:r>
            <a:r>
              <a:rPr lang="en-US" dirty="0" err="1"/>
              <a:t>Eich</a:t>
            </a:r>
            <a:r>
              <a:rPr lang="en-US" dirty="0"/>
              <a:t> gets recruited by Netscape Communications to embed a programming language into Netscape Navigator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1995 (may) - Brendan </a:t>
            </a:r>
            <a:r>
              <a:rPr lang="en-US" dirty="0" err="1"/>
              <a:t>Eich</a:t>
            </a:r>
            <a:r>
              <a:rPr lang="en-US" dirty="0"/>
              <a:t> is tasked to create a prototype for a browser scripting language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10 days later – </a:t>
            </a:r>
            <a:r>
              <a:rPr lang="en-US" dirty="0" err="1"/>
              <a:t>Javascript</a:t>
            </a:r>
            <a:r>
              <a:rPr lang="en-US" dirty="0"/>
              <a:t> was born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23966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7866AD-00DB-094E-8D2B-C962720BBD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38564" y="3325812"/>
            <a:ext cx="7448550" cy="7747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4000" dirty="0"/>
              <a:t>Now we can do cool things like ….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F98DB6-E6B1-D644-A17E-CCD00FEF7947}"/>
              </a:ext>
            </a:extLst>
          </p:cNvPr>
          <p:cNvSpPr txBox="1"/>
          <p:nvPr/>
        </p:nvSpPr>
        <p:spPr>
          <a:xfrm>
            <a:off x="881063" y="599738"/>
            <a:ext cx="1018698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With the introduction of JS, developers could start adding behaviors to our website. </a:t>
            </a:r>
          </a:p>
        </p:txBody>
      </p:sp>
    </p:spTree>
    <p:extLst>
      <p:ext uri="{BB962C8B-B14F-4D97-AF65-F5344CB8AC3E}">
        <p14:creationId xmlns:p14="http://schemas.microsoft.com/office/powerpoint/2010/main" val="29843010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0DF7698-BDA1-B84C-B797-9CE1874A5C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47924" y="1279828"/>
            <a:ext cx="7296149" cy="4995771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813686D-EDA6-9548-B1D3-519146B94C1E}"/>
              </a:ext>
            </a:extLst>
          </p:cNvPr>
          <p:cNvSpPr txBox="1"/>
          <p:nvPr/>
        </p:nvSpPr>
        <p:spPr>
          <a:xfrm>
            <a:off x="2088355" y="379204"/>
            <a:ext cx="80152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A click event in React</a:t>
            </a:r>
          </a:p>
        </p:txBody>
      </p:sp>
    </p:spTree>
    <p:extLst>
      <p:ext uri="{BB962C8B-B14F-4D97-AF65-F5344CB8AC3E}">
        <p14:creationId xmlns:p14="http://schemas.microsoft.com/office/powerpoint/2010/main" val="6985756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813686D-EDA6-9548-B1D3-519146B94C1E}"/>
              </a:ext>
            </a:extLst>
          </p:cNvPr>
          <p:cNvSpPr txBox="1"/>
          <p:nvPr/>
        </p:nvSpPr>
        <p:spPr>
          <a:xfrm>
            <a:off x="2088355" y="379204"/>
            <a:ext cx="80152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A click event in Vue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4BBE73B0-6BCC-F648-BD64-99184424FD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33602" y="1161144"/>
            <a:ext cx="4724794" cy="5361196"/>
          </a:xfrm>
        </p:spPr>
      </p:pic>
    </p:spTree>
    <p:extLst>
      <p:ext uri="{BB962C8B-B14F-4D97-AF65-F5344CB8AC3E}">
        <p14:creationId xmlns:p14="http://schemas.microsoft.com/office/powerpoint/2010/main" val="20797832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813686D-EDA6-9548-B1D3-519146B94C1E}"/>
              </a:ext>
            </a:extLst>
          </p:cNvPr>
          <p:cNvSpPr txBox="1"/>
          <p:nvPr/>
        </p:nvSpPr>
        <p:spPr>
          <a:xfrm>
            <a:off x="2088355" y="379204"/>
            <a:ext cx="80152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A click event in jQuery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49679E5-3CAA-AB4E-9EE4-9404F409DC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53345" y="1130548"/>
            <a:ext cx="6685309" cy="5348248"/>
          </a:xfrm>
        </p:spPr>
      </p:pic>
    </p:spTree>
    <p:extLst>
      <p:ext uri="{BB962C8B-B14F-4D97-AF65-F5344CB8AC3E}">
        <p14:creationId xmlns:p14="http://schemas.microsoft.com/office/powerpoint/2010/main" val="38660918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813686D-EDA6-9548-B1D3-519146B94C1E}"/>
              </a:ext>
            </a:extLst>
          </p:cNvPr>
          <p:cNvSpPr txBox="1"/>
          <p:nvPr/>
        </p:nvSpPr>
        <p:spPr>
          <a:xfrm>
            <a:off x="2088355" y="379204"/>
            <a:ext cx="80152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A click event in vanilla JS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6145824-0D91-A74C-8F08-D073888D67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1721" y="1224756"/>
            <a:ext cx="9608556" cy="5254040"/>
          </a:xfrm>
        </p:spPr>
      </p:pic>
    </p:spTree>
    <p:extLst>
      <p:ext uri="{BB962C8B-B14F-4D97-AF65-F5344CB8AC3E}">
        <p14:creationId xmlns:p14="http://schemas.microsoft.com/office/powerpoint/2010/main" val="22284824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02844-E2DE-9E40-BAC1-BC3DCB3B6B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911" y="2766218"/>
            <a:ext cx="3254829" cy="1325563"/>
          </a:xfrm>
        </p:spPr>
        <p:txBody>
          <a:bodyPr/>
          <a:lstStyle/>
          <a:p>
            <a:r>
              <a:rPr lang="en-US" dirty="0"/>
              <a:t>MAPQUEST!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4BB80706-173F-594F-9572-A95A1C382E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530600" y="257695"/>
            <a:ext cx="8394629" cy="6342609"/>
          </a:xfrm>
        </p:spPr>
      </p:pic>
    </p:spTree>
    <p:extLst>
      <p:ext uri="{BB962C8B-B14F-4D97-AF65-F5344CB8AC3E}">
        <p14:creationId xmlns:p14="http://schemas.microsoft.com/office/powerpoint/2010/main" val="1830193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5CB87A-E0E8-F64F-8BEC-F49EB9E136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0757" y="500062"/>
            <a:ext cx="6970486" cy="1325563"/>
          </a:xfrm>
        </p:spPr>
        <p:txBody>
          <a:bodyPr/>
          <a:lstStyle/>
          <a:p>
            <a:pPr algn="ctr"/>
            <a:r>
              <a:rPr lang="en-US" b="1" dirty="0"/>
              <a:t>XMLHttpRequest object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36CF34C-64A6-B641-850F-1A845CB3F2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2681" y="3151188"/>
            <a:ext cx="5546638" cy="312830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B1282C2-3AB1-E643-ADAB-AA712AD64271}"/>
              </a:ext>
            </a:extLst>
          </p:cNvPr>
          <p:cNvSpPr txBox="1"/>
          <p:nvPr/>
        </p:nvSpPr>
        <p:spPr>
          <a:xfrm>
            <a:off x="1534160" y="1825625"/>
            <a:ext cx="91236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In 1998, the Microsoft Outlook web access team created the core competencies that surround the XMLHttpRequest object</a:t>
            </a:r>
          </a:p>
        </p:txBody>
      </p:sp>
    </p:spTree>
    <p:extLst>
      <p:ext uri="{BB962C8B-B14F-4D97-AF65-F5344CB8AC3E}">
        <p14:creationId xmlns:p14="http://schemas.microsoft.com/office/powerpoint/2010/main" val="30601138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5CB87A-E0E8-F64F-8BEC-F49EB9E136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0757" y="500062"/>
            <a:ext cx="6970486" cy="1325563"/>
          </a:xfrm>
        </p:spPr>
        <p:txBody>
          <a:bodyPr/>
          <a:lstStyle/>
          <a:p>
            <a:pPr algn="ctr"/>
            <a:r>
              <a:rPr lang="en-US" b="1" dirty="0"/>
              <a:t>XMLHttpRequest object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3B984C-754D-9F4F-B48F-37EF57DA4593}"/>
              </a:ext>
            </a:extLst>
          </p:cNvPr>
          <p:cNvSpPr txBox="1"/>
          <p:nvPr/>
        </p:nvSpPr>
        <p:spPr>
          <a:xfrm>
            <a:off x="1893207" y="2246535"/>
            <a:ext cx="8405586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dirty="0"/>
              <a:t>By 2004 and 2005, google released their </a:t>
            </a:r>
            <a:r>
              <a:rPr lang="en-US" sz="3400" dirty="0" err="1"/>
              <a:t>gmail</a:t>
            </a:r>
            <a:r>
              <a:rPr lang="en-US" sz="3400" dirty="0"/>
              <a:t> and google maps clients using this technology.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6FA6E1-A912-4244-A4C1-7EC8132B026D}"/>
              </a:ext>
            </a:extLst>
          </p:cNvPr>
          <p:cNvSpPr txBox="1"/>
          <p:nvPr/>
        </p:nvSpPr>
        <p:spPr>
          <a:xfrm>
            <a:off x="1453951" y="4107543"/>
            <a:ext cx="9284098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400" dirty="0"/>
              <a:t>By April of 2006, the w3c released the first specification for the XMLHttpRequest object.</a:t>
            </a:r>
          </a:p>
        </p:txBody>
      </p:sp>
    </p:spTree>
    <p:extLst>
      <p:ext uri="{BB962C8B-B14F-4D97-AF65-F5344CB8AC3E}">
        <p14:creationId xmlns:p14="http://schemas.microsoft.com/office/powerpoint/2010/main" val="19936175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A8232B-A2F5-A747-A41D-C6EB117F89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3998" y="2369911"/>
            <a:ext cx="9144000" cy="52322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jQuery was introduced and initially released August 26 2006.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FF1B8B-3F1A-384B-A71B-FCD373C874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3938" y="546779"/>
            <a:ext cx="4324123" cy="90818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0D53013-A30A-7745-888C-5C136E5063EA}"/>
              </a:ext>
            </a:extLst>
          </p:cNvPr>
          <p:cNvSpPr txBox="1"/>
          <p:nvPr/>
        </p:nvSpPr>
        <p:spPr>
          <a:xfrm>
            <a:off x="2905510" y="3185887"/>
            <a:ext cx="63809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Solved major browser compatibility issues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57BFCC-4CCB-D643-BA9D-7B8F42E50F0F}"/>
              </a:ext>
            </a:extLst>
          </p:cNvPr>
          <p:cNvSpPr txBox="1"/>
          <p:nvPr/>
        </p:nvSpPr>
        <p:spPr>
          <a:xfrm>
            <a:off x="2324005" y="4016023"/>
            <a:ext cx="75439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Lowered the barrier to entry for web development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A6CBF8-7852-CC4B-A42D-B2D0CC5D8723}"/>
              </a:ext>
            </a:extLst>
          </p:cNvPr>
          <p:cNvSpPr txBox="1"/>
          <p:nvPr/>
        </p:nvSpPr>
        <p:spPr>
          <a:xfrm>
            <a:off x="3827589" y="4882801"/>
            <a:ext cx="45368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It made writing </a:t>
            </a:r>
            <a:r>
              <a:rPr lang="en-US" sz="2800" dirty="0" err="1"/>
              <a:t>javascript</a:t>
            </a:r>
            <a:r>
              <a:rPr lang="en-US" sz="2800" dirty="0"/>
              <a:t> fun</a:t>
            </a:r>
          </a:p>
        </p:txBody>
      </p:sp>
    </p:spTree>
    <p:extLst>
      <p:ext uri="{BB962C8B-B14F-4D97-AF65-F5344CB8AC3E}">
        <p14:creationId xmlns:p14="http://schemas.microsoft.com/office/powerpoint/2010/main" val="17928353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951B3A-48FC-7D4A-A63A-AB43B0B2A5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>
                <a:latin typeface="Monaco" pitchFamily="2" charset="77"/>
              </a:rPr>
              <a:t>Merriam-Webster definition for history:</a:t>
            </a:r>
          </a:p>
          <a:p>
            <a:pPr marL="0" indent="0">
              <a:buNone/>
            </a:pPr>
            <a:endParaRPr lang="en-US">
              <a:latin typeface="Monaco" pitchFamily="2" charset="77"/>
            </a:endParaRPr>
          </a:p>
          <a:p>
            <a:pPr marL="0" indent="0">
              <a:buNone/>
            </a:pPr>
            <a:endParaRPr lang="en-US">
              <a:latin typeface="Monaco" pitchFamily="2" charset="77"/>
            </a:endParaRPr>
          </a:p>
          <a:p>
            <a:pPr marL="0" indent="0">
              <a:buNone/>
            </a:pPr>
            <a:r>
              <a:rPr lang="en-US" sz="2600">
                <a:latin typeface="Monaco" pitchFamily="2" charset="77"/>
              </a:rPr>
              <a:t>a chronological record of significant events (such as those affecting a nation or institution) often including an explanation of their causes</a:t>
            </a:r>
            <a:endParaRPr lang="en-US" sz="2600" dirty="0">
              <a:latin typeface="Monaco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018581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C2C18-4B46-E348-8090-AAC8345E16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400" b="1" dirty="0"/>
              <a:t>Design Revolution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D0B7FA-5B41-6F40-90C3-9824CD1734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4862" y="2216043"/>
            <a:ext cx="10422276" cy="106141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/>
              <a:t>There was a flurry of innovation in the design space during this time. It was this perfect storm of technology accessibility and creativity.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AFAEA9-05C3-914C-83EC-C3723D661D4E}"/>
              </a:ext>
            </a:extLst>
          </p:cNvPr>
          <p:cNvSpPr txBox="1"/>
          <p:nvPr/>
        </p:nvSpPr>
        <p:spPr>
          <a:xfrm>
            <a:off x="1835065" y="3565135"/>
            <a:ext cx="852187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Designers and Product owners/managers were evolving as fast as the technology was moving.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EF1B51-C65B-CF4D-A8C1-095AA74DF59D}"/>
              </a:ext>
            </a:extLst>
          </p:cNvPr>
          <p:cNvSpPr txBox="1"/>
          <p:nvPr/>
        </p:nvSpPr>
        <p:spPr>
          <a:xfrm>
            <a:off x="1316775" y="4931595"/>
            <a:ext cx="95584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UI’s were getting more complex than they ever had been before.</a:t>
            </a:r>
          </a:p>
        </p:txBody>
      </p:sp>
    </p:spTree>
    <p:extLst>
      <p:ext uri="{BB962C8B-B14F-4D97-AF65-F5344CB8AC3E}">
        <p14:creationId xmlns:p14="http://schemas.microsoft.com/office/powerpoint/2010/main" val="4784716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57B68D-44D5-E24B-BB96-FD41F4D34A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400" b="1" dirty="0"/>
              <a:t>How the Design Revolution killed jQuery … pictogram?</a:t>
            </a:r>
          </a:p>
        </p:txBody>
      </p:sp>
      <p:pic>
        <p:nvPicPr>
          <p:cNvPr id="8" name="Picture 7" descr="Clipart - Thenanobel Programming 15.01 (consider using &quot;17 ...">
            <a:extLst>
              <a:ext uri="{FF2B5EF4-FFF2-40B4-BE49-F238E27FC236}">
                <a16:creationId xmlns:a16="http://schemas.microsoft.com/office/drawing/2014/main" id="{DBADC390-FFAE-9449-88B8-D86B92E882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170746" y="2505500"/>
            <a:ext cx="845403" cy="845403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261B69E-D7F9-3543-9C9C-CC3CC333686E}"/>
              </a:ext>
            </a:extLst>
          </p:cNvPr>
          <p:cNvCxnSpPr>
            <a:cxnSpLocks/>
          </p:cNvCxnSpPr>
          <p:nvPr/>
        </p:nvCxnSpPr>
        <p:spPr>
          <a:xfrm flipV="1">
            <a:off x="3295090" y="1770519"/>
            <a:ext cx="1492995" cy="858713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40542D9F-6994-8C4C-B09B-C757E58480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219" y="1841632"/>
            <a:ext cx="1177414" cy="247288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A457ACF-BF7F-DE40-BD4C-0B1B5446F21F}"/>
              </a:ext>
            </a:extLst>
          </p:cNvPr>
          <p:cNvCxnSpPr>
            <a:cxnSpLocks/>
          </p:cNvCxnSpPr>
          <p:nvPr/>
        </p:nvCxnSpPr>
        <p:spPr>
          <a:xfrm>
            <a:off x="1245025" y="2258841"/>
            <a:ext cx="716515" cy="436729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DE9E1676-8C5C-1F41-B5A4-9B991580E2B7}"/>
              </a:ext>
            </a:extLst>
          </p:cNvPr>
          <p:cNvSpPr/>
          <p:nvPr/>
        </p:nvSpPr>
        <p:spPr>
          <a:xfrm>
            <a:off x="4926838" y="1478649"/>
            <a:ext cx="2256431" cy="63756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9706DAC-62C0-1340-9E34-5FC6CF551B93}"/>
              </a:ext>
            </a:extLst>
          </p:cNvPr>
          <p:cNvSpPr txBox="1"/>
          <p:nvPr/>
        </p:nvSpPr>
        <p:spPr>
          <a:xfrm>
            <a:off x="5370859" y="1621925"/>
            <a:ext cx="1337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Cool feature</a:t>
            </a:r>
          </a:p>
        </p:txBody>
      </p:sp>
      <p:pic>
        <p:nvPicPr>
          <p:cNvPr id="26" name="Picture 25" descr="Crochet Jobs: Tester | ArtEC">
            <a:extLst>
              <a:ext uri="{FF2B5EF4-FFF2-40B4-BE49-F238E27FC236}">
                <a16:creationId xmlns:a16="http://schemas.microsoft.com/office/drawing/2014/main" id="{9EEABD6A-71FD-9447-BE4B-A90A8C8059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5278457" y="4108236"/>
            <a:ext cx="1498600" cy="1346200"/>
          </a:xfrm>
          <a:prstGeom prst="rect">
            <a:avLst/>
          </a:prstGeom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13F2215-CB15-544B-B48A-BC0E879FCEAE}"/>
              </a:ext>
            </a:extLst>
          </p:cNvPr>
          <p:cNvCxnSpPr>
            <a:cxnSpLocks/>
          </p:cNvCxnSpPr>
          <p:nvPr/>
        </p:nvCxnSpPr>
        <p:spPr>
          <a:xfrm>
            <a:off x="6025482" y="2361061"/>
            <a:ext cx="0" cy="1467705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C7FD9B6-6677-DF47-A6D2-D3D1C80892CD}"/>
              </a:ext>
            </a:extLst>
          </p:cNvPr>
          <p:cNvCxnSpPr>
            <a:cxnSpLocks/>
          </p:cNvCxnSpPr>
          <p:nvPr/>
        </p:nvCxnSpPr>
        <p:spPr>
          <a:xfrm flipH="1">
            <a:off x="3559443" y="4668174"/>
            <a:ext cx="1340099" cy="0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AB9E3CC2-5A03-3E4F-8010-1C8463630222}"/>
              </a:ext>
            </a:extLst>
          </p:cNvPr>
          <p:cNvSpPr/>
          <p:nvPr/>
        </p:nvSpPr>
        <p:spPr>
          <a:xfrm>
            <a:off x="746451" y="4349390"/>
            <a:ext cx="2434077" cy="110504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090B563-C839-2847-9B50-F34901AA3D8C}"/>
              </a:ext>
            </a:extLst>
          </p:cNvPr>
          <p:cNvSpPr txBox="1"/>
          <p:nvPr/>
        </p:nvSpPr>
        <p:spPr>
          <a:xfrm>
            <a:off x="989344" y="4510803"/>
            <a:ext cx="2003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new feature idea(s)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596E3D21-C06C-DD47-B4AF-6D9118E38989}"/>
              </a:ext>
            </a:extLst>
          </p:cNvPr>
          <p:cNvCxnSpPr>
            <a:cxnSpLocks/>
          </p:cNvCxnSpPr>
          <p:nvPr/>
        </p:nvCxnSpPr>
        <p:spPr>
          <a:xfrm>
            <a:off x="1201000" y="4921079"/>
            <a:ext cx="14986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DCF6F9A4-E0F0-7446-8D89-C75A90210380}"/>
              </a:ext>
            </a:extLst>
          </p:cNvPr>
          <p:cNvSpPr txBox="1"/>
          <p:nvPr/>
        </p:nvSpPr>
        <p:spPr>
          <a:xfrm>
            <a:off x="1228558" y="4959660"/>
            <a:ext cx="1439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complexity++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15D8C4D0-5C34-3F4B-B4D2-31721A186B1B}"/>
              </a:ext>
            </a:extLst>
          </p:cNvPr>
          <p:cNvCxnSpPr>
            <a:cxnSpLocks/>
          </p:cNvCxnSpPr>
          <p:nvPr/>
        </p:nvCxnSpPr>
        <p:spPr>
          <a:xfrm flipH="1" flipV="1">
            <a:off x="2640566" y="3420194"/>
            <a:ext cx="1" cy="805008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Picture 47" descr="BIG IMAGE (PNG)">
            <a:extLst>
              <a:ext uri="{FF2B5EF4-FFF2-40B4-BE49-F238E27FC236}">
                <a16:creationId xmlns:a16="http://schemas.microsoft.com/office/drawing/2014/main" id="{D28E5718-D999-434D-B538-AB4474430F1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 flipV="1">
            <a:off x="3863293" y="5009246"/>
            <a:ext cx="2055773" cy="1449319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7403112E-D56C-D648-BB09-A42C6A508910}"/>
              </a:ext>
            </a:extLst>
          </p:cNvPr>
          <p:cNvSpPr txBox="1"/>
          <p:nvPr/>
        </p:nvSpPr>
        <p:spPr>
          <a:xfrm>
            <a:off x="4130293" y="5781859"/>
            <a:ext cx="1538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Let’s do more!</a:t>
            </a: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4DD97B96-C396-9640-A45A-58A93272CBB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71148" y="1487342"/>
            <a:ext cx="4372003" cy="4845219"/>
          </a:xfrm>
          <a:prstGeom prst="rect">
            <a:avLst/>
          </a:prstGeom>
        </p:spPr>
      </p:pic>
      <p:pic>
        <p:nvPicPr>
          <p:cNvPr id="53" name="Picture 52" descr="BIG IMAGE (PNG)">
            <a:extLst>
              <a:ext uri="{FF2B5EF4-FFF2-40B4-BE49-F238E27FC236}">
                <a16:creationId xmlns:a16="http://schemas.microsoft.com/office/drawing/2014/main" id="{960297E9-F4CB-3347-84B9-D60BD896C19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3666136" y="2956655"/>
            <a:ext cx="2132948" cy="1503728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1EA5D530-735E-2245-97FB-49F83C1B47F9}"/>
              </a:ext>
            </a:extLst>
          </p:cNvPr>
          <p:cNvSpPr txBox="1"/>
          <p:nvPr/>
        </p:nvSpPr>
        <p:spPr>
          <a:xfrm>
            <a:off x="3874389" y="3271630"/>
            <a:ext cx="179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can do that?!</a:t>
            </a:r>
          </a:p>
        </p:txBody>
      </p:sp>
    </p:spTree>
    <p:extLst>
      <p:ext uri="{BB962C8B-B14F-4D97-AF65-F5344CB8AC3E}">
        <p14:creationId xmlns:p14="http://schemas.microsoft.com/office/powerpoint/2010/main" val="12283650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A8232B-A2F5-A747-A41D-C6EB117F89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70528" y="1999795"/>
            <a:ext cx="8216901" cy="52322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Why did we evolve past jQuery?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FF1B8B-3F1A-384B-A71B-FCD373C874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3938" y="546779"/>
            <a:ext cx="4324123" cy="90818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0D53013-A30A-7745-888C-5C136E5063EA}"/>
              </a:ext>
            </a:extLst>
          </p:cNvPr>
          <p:cNvSpPr txBox="1"/>
          <p:nvPr/>
        </p:nvSpPr>
        <p:spPr>
          <a:xfrm>
            <a:off x="2324005" y="2742552"/>
            <a:ext cx="75439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Our modern front end frameworks are born out of the frustrations that jQuery code led to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57BFCC-4CCB-D643-BA9D-7B8F42E50F0F}"/>
              </a:ext>
            </a:extLst>
          </p:cNvPr>
          <p:cNvSpPr txBox="1"/>
          <p:nvPr/>
        </p:nvSpPr>
        <p:spPr>
          <a:xfrm>
            <a:off x="1291316" y="4115809"/>
            <a:ext cx="960936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As a library, jQuery lacks a structure. It lends itself to code that grew unmaintainable when trying to build large applications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A981281-3496-CE48-BBF2-5D9A489DD7A1}"/>
              </a:ext>
            </a:extLst>
          </p:cNvPr>
          <p:cNvSpPr txBox="1"/>
          <p:nvPr/>
        </p:nvSpPr>
        <p:spPr>
          <a:xfrm>
            <a:off x="3309498" y="218448"/>
            <a:ext cx="55976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0" b="1" dirty="0"/>
              <a:t>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56F7BE-F8F3-9D44-AB48-1410A0D8A070}"/>
              </a:ext>
            </a:extLst>
          </p:cNvPr>
          <p:cNvSpPr txBox="1"/>
          <p:nvPr/>
        </p:nvSpPr>
        <p:spPr>
          <a:xfrm>
            <a:off x="4476643" y="5489066"/>
            <a:ext cx="30046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We had problems…</a:t>
            </a:r>
          </a:p>
        </p:txBody>
      </p:sp>
    </p:spTree>
    <p:extLst>
      <p:ext uri="{BB962C8B-B14F-4D97-AF65-F5344CB8AC3E}">
        <p14:creationId xmlns:p14="http://schemas.microsoft.com/office/powerpoint/2010/main" val="35333362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F4F611-1FB3-0B41-9A90-AF94B7113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Meanwhile…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558756-E9AB-EC4A-839A-1CC5EC1D64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0381"/>
            <a:ext cx="7527878" cy="13255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Server side technologies had been innovating and rolling out new technologies as well. Those technologies set a precedent for the front end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5A8819C-F47E-1D40-A005-4A7616BFD670}"/>
              </a:ext>
            </a:extLst>
          </p:cNvPr>
          <p:cNvSpPr txBox="1"/>
          <p:nvPr/>
        </p:nvSpPr>
        <p:spPr>
          <a:xfrm>
            <a:off x="1674688" y="2845942"/>
            <a:ext cx="335964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2002 – Spring MVC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2004 – Ruby on Rails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2005 – Django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8EE1BB-1123-4F4B-A3FA-AFDC18DA6A72}"/>
              </a:ext>
            </a:extLst>
          </p:cNvPr>
          <p:cNvSpPr txBox="1"/>
          <p:nvPr/>
        </p:nvSpPr>
        <p:spPr>
          <a:xfrm>
            <a:off x="2517169" y="4551451"/>
            <a:ext cx="851727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 common coding pattern, MVC, coupled with REST conventions emerged as a de facto standard of the time for server side web development.</a:t>
            </a:r>
          </a:p>
        </p:txBody>
      </p:sp>
    </p:spTree>
    <p:extLst>
      <p:ext uri="{BB962C8B-B14F-4D97-AF65-F5344CB8AC3E}">
        <p14:creationId xmlns:p14="http://schemas.microsoft.com/office/powerpoint/2010/main" val="27027967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39E37-49DC-CD40-84AA-72C45C326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Giant Shoulders – a quick aside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8DB451C-E5E2-0A4C-B69A-E8B38952BF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71811" y="2277926"/>
            <a:ext cx="4081989" cy="3093718"/>
          </a:xfr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BB7C2CB-1A35-3144-8D24-065509EFC106}"/>
              </a:ext>
            </a:extLst>
          </p:cNvPr>
          <p:cNvCxnSpPr>
            <a:cxnSpLocks/>
          </p:cNvCxnSpPr>
          <p:nvPr/>
        </p:nvCxnSpPr>
        <p:spPr>
          <a:xfrm>
            <a:off x="7582328" y="2003461"/>
            <a:ext cx="742806" cy="73166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251F2904-E758-264A-AB2F-9402F4EF3912}"/>
              </a:ext>
            </a:extLst>
          </p:cNvPr>
          <p:cNvSpPr txBox="1"/>
          <p:nvPr/>
        </p:nvSpPr>
        <p:spPr>
          <a:xfrm>
            <a:off x="7186066" y="1614975"/>
            <a:ext cx="396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17E2DB0-492B-FF4C-89C6-840C0C611269}"/>
              </a:ext>
            </a:extLst>
          </p:cNvPr>
          <p:cNvCxnSpPr/>
          <p:nvPr/>
        </p:nvCxnSpPr>
        <p:spPr>
          <a:xfrm flipH="1">
            <a:off x="10284431" y="1799641"/>
            <a:ext cx="503434" cy="67643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DD39B1E-D4BF-3D43-AF3B-024AC73722F3}"/>
              </a:ext>
            </a:extLst>
          </p:cNvPr>
          <p:cNvSpPr txBox="1"/>
          <p:nvPr/>
        </p:nvSpPr>
        <p:spPr>
          <a:xfrm>
            <a:off x="10058400" y="1345915"/>
            <a:ext cx="1990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everyone before us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03791EB-9A3C-CD4D-9F98-27816CA25415}"/>
              </a:ext>
            </a:extLst>
          </p:cNvPr>
          <p:cNvSpPr txBox="1"/>
          <p:nvPr/>
        </p:nvSpPr>
        <p:spPr>
          <a:xfrm>
            <a:off x="1397285" y="2003461"/>
            <a:ext cx="2595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We’ve innovated for sure.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AD410FC-6EA4-9943-867F-9917557C880B}"/>
              </a:ext>
            </a:extLst>
          </p:cNvPr>
          <p:cNvSpPr txBox="1"/>
          <p:nvPr/>
        </p:nvSpPr>
        <p:spPr>
          <a:xfrm>
            <a:off x="1397285" y="2293340"/>
            <a:ext cx="4867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However, Most things today aren’t ostensibly new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C9ABC0F-FD26-694E-AAD5-5057EF099333}"/>
              </a:ext>
            </a:extLst>
          </p:cNvPr>
          <p:cNvSpPr txBox="1"/>
          <p:nvPr/>
        </p:nvSpPr>
        <p:spPr>
          <a:xfrm>
            <a:off x="1397285" y="4687416"/>
            <a:ext cx="46987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These backend innovations paved the way of how we wanted our web pages to function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A6F00A8-DA4D-624B-BCFA-8C9F52183D1E}"/>
              </a:ext>
            </a:extLst>
          </p:cNvPr>
          <p:cNvSpPr txBox="1"/>
          <p:nvPr/>
        </p:nvSpPr>
        <p:spPr>
          <a:xfrm>
            <a:off x="1397285" y="2593490"/>
            <a:ext cx="3607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stand on the shoulders of giants.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B4A37F3-B169-9C47-983C-211DE29942F3}"/>
              </a:ext>
            </a:extLst>
          </p:cNvPr>
          <p:cNvSpPr txBox="1"/>
          <p:nvPr/>
        </p:nvSpPr>
        <p:spPr>
          <a:xfrm>
            <a:off x="1382746" y="3530579"/>
            <a:ext cx="5318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same patterns are used on both server and client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B79F2F2-4F1C-BC4A-9382-D436AB44C1A6}"/>
              </a:ext>
            </a:extLst>
          </p:cNvPr>
          <p:cNvSpPr txBox="1"/>
          <p:nvPr/>
        </p:nvSpPr>
        <p:spPr>
          <a:xfrm>
            <a:off x="1382746" y="5363113"/>
            <a:ext cx="4288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But server side rendering has it’s limitations</a:t>
            </a:r>
          </a:p>
        </p:txBody>
      </p:sp>
    </p:spTree>
    <p:extLst>
      <p:ext uri="{BB962C8B-B14F-4D97-AF65-F5344CB8AC3E}">
        <p14:creationId xmlns:p14="http://schemas.microsoft.com/office/powerpoint/2010/main" val="39403823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1AB07E-1C6C-5E4E-9EF9-7BD9EE703D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/>
              <a:t>No more page refreshes!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573042-8209-504A-9C91-7D93739CE8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6291" y="1783817"/>
            <a:ext cx="10319414" cy="112229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/>
              <a:t>We wanted, what was historically handled by server side routing and rendering, to have the same capabilities with no page refreshes.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3439B9F-3522-5849-BB01-C4A4D607097E}"/>
              </a:ext>
            </a:extLst>
          </p:cNvPr>
          <p:cNvSpPr txBox="1"/>
          <p:nvPr/>
        </p:nvSpPr>
        <p:spPr>
          <a:xfrm>
            <a:off x="3073985" y="2880447"/>
            <a:ext cx="604402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We wanted, the Single Page Application.</a:t>
            </a:r>
          </a:p>
          <a:p>
            <a:pPr algn="ctr"/>
            <a:endParaRPr lang="en-US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4AD35D-2C44-B447-B1D6-E6B06D31D084}"/>
              </a:ext>
            </a:extLst>
          </p:cNvPr>
          <p:cNvSpPr txBox="1"/>
          <p:nvPr/>
        </p:nvSpPr>
        <p:spPr>
          <a:xfrm>
            <a:off x="3227777" y="4679848"/>
            <a:ext cx="57364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We needed, the Front End Framework</a:t>
            </a:r>
          </a:p>
        </p:txBody>
      </p:sp>
    </p:spTree>
    <p:extLst>
      <p:ext uri="{BB962C8B-B14F-4D97-AF65-F5344CB8AC3E}">
        <p14:creationId xmlns:p14="http://schemas.microsoft.com/office/powerpoint/2010/main" val="3674224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8ECB0-807F-E341-B3E2-09992F6F1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First of many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DB4F6C-F664-B04B-9B8E-022EDB7355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190021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Some of the very first JS frameworks to be released are: </a:t>
            </a:r>
          </a:p>
          <a:p>
            <a:r>
              <a:rPr lang="en-US" dirty="0" err="1"/>
              <a:t>Backbone.js</a:t>
            </a:r>
            <a:r>
              <a:rPr lang="en-US" dirty="0"/>
              <a:t> – Initial Release October 13, 2010</a:t>
            </a:r>
          </a:p>
          <a:p>
            <a:r>
              <a:rPr lang="en-US" dirty="0"/>
              <a:t>AngularJS – Initial Release October 20, 2010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5CAE61-A96B-9B40-AFE9-ADA0B901F6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7316" y="3725839"/>
            <a:ext cx="2819425" cy="2819425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56E212BA-9806-1E45-9708-1929E49806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05483" y="3860775"/>
            <a:ext cx="2519148" cy="2669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8844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F97FC0-9977-3D47-A256-98866CD4A7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093" y="365125"/>
            <a:ext cx="10698707" cy="1325563"/>
          </a:xfrm>
        </p:spPr>
        <p:txBody>
          <a:bodyPr/>
          <a:lstStyle/>
          <a:p>
            <a:r>
              <a:rPr lang="en-US" b="1" dirty="0"/>
              <a:t>What did we gain from front end frameworks?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E8AE6E-1FAF-B144-AA4A-19DD03C610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91014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Client side routing, thus enabling the SPA</a:t>
            </a:r>
          </a:p>
          <a:p>
            <a:r>
              <a:rPr lang="en-US" dirty="0"/>
              <a:t>Better encapsulation of component logic</a:t>
            </a:r>
          </a:p>
          <a:p>
            <a:r>
              <a:rPr lang="en-US" dirty="0"/>
              <a:t>Abstraction of some of the explicit DOM interactions</a:t>
            </a:r>
          </a:p>
          <a:p>
            <a:r>
              <a:rPr lang="en-US" dirty="0"/>
              <a:t>Code maintainability and developer ergonomics</a:t>
            </a:r>
          </a:p>
          <a:p>
            <a:r>
              <a:rPr lang="en-US" dirty="0"/>
              <a:t>Quicker app prototyping</a:t>
            </a:r>
          </a:p>
          <a:p>
            <a:r>
              <a:rPr lang="en-US" dirty="0"/>
              <a:t>(AngularJS) 2 way data binding – now a standard feature for most front end frameworks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51CBAA-1F96-1D4F-B42E-2487B77614DF}"/>
              </a:ext>
            </a:extLst>
          </p:cNvPr>
          <p:cNvSpPr txBox="1"/>
          <p:nvPr/>
        </p:nvSpPr>
        <p:spPr>
          <a:xfrm>
            <a:off x="3898710" y="5377218"/>
            <a:ext cx="21972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ng-model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98273A2-FA7D-6345-B87E-A8E7816DA3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3151" y="4870710"/>
            <a:ext cx="3175000" cy="153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0931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49F1CA-7992-DD41-918F-3A01F4FDB3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One of our first problems 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95A9586-CA9E-5D4A-891C-9672305C35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390935"/>
            <a:ext cx="8869843" cy="3048000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ED86993-B836-494D-8700-ADBFEB0EF9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7217" y="1941395"/>
            <a:ext cx="5562247" cy="341416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434D091-0061-AE4B-A928-7249F3943788}"/>
              </a:ext>
            </a:extLst>
          </p:cNvPr>
          <p:cNvSpPr txBox="1"/>
          <p:nvPr/>
        </p:nvSpPr>
        <p:spPr>
          <a:xfrm>
            <a:off x="1401670" y="4817661"/>
            <a:ext cx="43020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Dependency management – vendor or otherwise was awful</a:t>
            </a:r>
          </a:p>
        </p:txBody>
      </p:sp>
    </p:spTree>
    <p:extLst>
      <p:ext uri="{BB962C8B-B14F-4D97-AF65-F5344CB8AC3E}">
        <p14:creationId xmlns:p14="http://schemas.microsoft.com/office/powerpoint/2010/main" val="33467678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5645D2-B39D-7E4B-AA73-A75919D279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Node.js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C7C874-5657-5949-AE8F-8D495C334C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nodeJS</a:t>
            </a:r>
            <a:r>
              <a:rPr lang="en-US" dirty="0"/>
              <a:t> is a run-time environment that executes </a:t>
            </a:r>
            <a:r>
              <a:rPr lang="en-US" dirty="0" err="1"/>
              <a:t>Javascript</a:t>
            </a:r>
            <a:r>
              <a:rPr lang="en-US" dirty="0"/>
              <a:t> code outside of a browser #</a:t>
            </a:r>
            <a:r>
              <a:rPr lang="en-US" dirty="0" err="1"/>
              <a:t>wikipedia</a:t>
            </a:r>
            <a:endParaRPr lang="en-US" dirty="0"/>
          </a:p>
          <a:p>
            <a:r>
              <a:rPr lang="en-US" dirty="0"/>
              <a:t>Was written initially by Ryan Dahl in 2009</a:t>
            </a:r>
          </a:p>
          <a:p>
            <a:r>
              <a:rPr lang="en-US" dirty="0"/>
              <a:t>These days we use a lot of server side node to build client side code – </a:t>
            </a:r>
            <a:r>
              <a:rPr lang="en-US" dirty="0" err="1"/>
              <a:t>soooo</a:t>
            </a:r>
            <a:r>
              <a:rPr lang="en-US" dirty="0"/>
              <a:t> meta</a:t>
            </a:r>
          </a:p>
          <a:p>
            <a:r>
              <a:rPr lang="en-US" dirty="0"/>
              <a:t>It’s </a:t>
            </a:r>
            <a:r>
              <a:rPr lang="en-US" dirty="0" err="1"/>
              <a:t>javascript</a:t>
            </a:r>
            <a:r>
              <a:rPr lang="en-US" dirty="0"/>
              <a:t> … on a server.</a:t>
            </a:r>
          </a:p>
          <a:p>
            <a:r>
              <a:rPr lang="en-US" dirty="0"/>
              <a:t>2010 - </a:t>
            </a:r>
            <a:r>
              <a:rPr lang="en-US" dirty="0" err="1"/>
              <a:t>npm</a:t>
            </a:r>
            <a:r>
              <a:rPr lang="en-US" dirty="0"/>
              <a:t>, the package manager for node, was introduced.</a:t>
            </a:r>
          </a:p>
          <a:p>
            <a:r>
              <a:rPr lang="en-US" dirty="0"/>
              <a:t>There are some others dependency managers worth mentioning like bower and yarn that solved similar problems.</a:t>
            </a:r>
          </a:p>
        </p:txBody>
      </p:sp>
    </p:spTree>
    <p:extLst>
      <p:ext uri="{BB962C8B-B14F-4D97-AF65-F5344CB8AC3E}">
        <p14:creationId xmlns:p14="http://schemas.microsoft.com/office/powerpoint/2010/main" val="21820006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464BE-8C17-FA46-B7AC-A4D7BE78FB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0230" y="681036"/>
            <a:ext cx="2747963" cy="1009651"/>
          </a:xfrm>
        </p:spPr>
        <p:txBody>
          <a:bodyPr/>
          <a:lstStyle/>
          <a:p>
            <a:r>
              <a:rPr lang="en-US" dirty="0"/>
              <a:t>Winners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DBFB4C6-2275-9347-844D-19F1185A1E36}"/>
              </a:ext>
            </a:extLst>
          </p:cNvPr>
          <p:cNvSpPr txBox="1">
            <a:spLocks/>
          </p:cNvSpPr>
          <p:nvPr/>
        </p:nvSpPr>
        <p:spPr>
          <a:xfrm>
            <a:off x="8248654" y="681035"/>
            <a:ext cx="2747963" cy="10096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Losers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C34A42D-BD20-8A44-8FFA-F68C1202CA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9887" y="2324100"/>
            <a:ext cx="2540000" cy="254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193B007-65BE-2847-A64E-79285CD2DF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8024" y="2159000"/>
            <a:ext cx="4064000" cy="287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807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D488F-BC2C-E745-BE8D-624478428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Node.js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755D90-314B-CF49-B553-3DBF395078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43100" y="1811977"/>
            <a:ext cx="8305800" cy="999462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The Node.js community despite being “server” JS evolved in tandem with the front end.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36DCF3-8C1E-AB47-9E6C-C6DB66D2B512}"/>
              </a:ext>
            </a:extLst>
          </p:cNvPr>
          <p:cNvSpPr txBox="1"/>
          <p:nvPr/>
        </p:nvSpPr>
        <p:spPr>
          <a:xfrm>
            <a:off x="838200" y="2951946"/>
            <a:ext cx="10515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Between </a:t>
            </a:r>
            <a:r>
              <a:rPr lang="en-US" sz="2800" dirty="0" err="1"/>
              <a:t>css</a:t>
            </a:r>
            <a:r>
              <a:rPr lang="en-US" sz="2800" dirty="0"/>
              <a:t> </a:t>
            </a:r>
            <a:r>
              <a:rPr lang="en-US" sz="2800" dirty="0" err="1"/>
              <a:t>precompilers</a:t>
            </a:r>
            <a:r>
              <a:rPr lang="en-US" sz="2800" dirty="0"/>
              <a:t> and frameworks like react and </a:t>
            </a:r>
            <a:r>
              <a:rPr lang="en-US" sz="2800" dirty="0" err="1"/>
              <a:t>vue</a:t>
            </a:r>
            <a:r>
              <a:rPr lang="en-US" sz="2800" dirty="0"/>
              <a:t>, there was a real need for automation in the realm of building the application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3C5ED4DB-D5AF-5949-8988-FA4DD84C0E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2690199" y="4273878"/>
            <a:ext cx="1700784" cy="2286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DCE8DE2-0C4E-7C4A-A43D-31FB386852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9039" y="4206875"/>
            <a:ext cx="1033921" cy="2286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E72F92A-F7B0-4B40-AA4F-819B1CC266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87064" y="4043396"/>
            <a:ext cx="2907244" cy="2907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7396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22E33-1AFC-6547-A8EC-2395295BA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937" y="249450"/>
            <a:ext cx="10515600" cy="535627"/>
          </a:xfrm>
        </p:spPr>
        <p:txBody>
          <a:bodyPr>
            <a:normAutofit/>
          </a:bodyPr>
          <a:lstStyle/>
          <a:p>
            <a:r>
              <a:rPr lang="en-US" sz="2000" b="1" dirty="0"/>
              <a:t>Part of webpack’s landing page: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BA06EA1-2F62-5A45-B434-6D296EF8E8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65998" y="785077"/>
            <a:ext cx="9451074" cy="5856291"/>
          </a:xfrm>
        </p:spPr>
      </p:pic>
    </p:spTree>
    <p:extLst>
      <p:ext uri="{BB962C8B-B14F-4D97-AF65-F5344CB8AC3E}">
        <p14:creationId xmlns:p14="http://schemas.microsoft.com/office/powerpoint/2010/main" val="27481461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6749BB-B883-6A49-B1E0-0BBD091D0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Build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66B723-AF72-C34C-8C0A-D26D204AC4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06221" y="2465249"/>
            <a:ext cx="8869907" cy="2582602"/>
          </a:xfrm>
        </p:spPr>
        <p:txBody>
          <a:bodyPr/>
          <a:lstStyle/>
          <a:p>
            <a:r>
              <a:rPr lang="en-US" dirty="0"/>
              <a:t>Build tools like webpack, grunt, gulp allow us to bundle and compile files for usage.</a:t>
            </a:r>
          </a:p>
          <a:p>
            <a:r>
              <a:rPr lang="en-US" dirty="0"/>
              <a:t>Simple at its core, inputs and outputs.</a:t>
            </a:r>
          </a:p>
          <a:p>
            <a:r>
              <a:rPr lang="en-US" dirty="0"/>
              <a:t>With growing complexity of </a:t>
            </a:r>
            <a:r>
              <a:rPr lang="en-US" dirty="0" err="1"/>
              <a:t>ui’s</a:t>
            </a:r>
            <a:r>
              <a:rPr lang="en-US" dirty="0"/>
              <a:t> , we needed tooling to help package the code effectively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39441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DF554-9444-EF46-A279-E84EA9C20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Complex UI 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BB95DA-F5C0-5E4B-99F7-949604A9D9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1833" y="1690688"/>
            <a:ext cx="11068334" cy="78109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400" dirty="0"/>
              <a:t>The early front end frameworks mirrored MVC type patterns of server side technology.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B2C998A-5407-A143-8BC6-75897EFDE1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52" t="6036"/>
          <a:stretch/>
        </p:blipFill>
        <p:spPr>
          <a:xfrm>
            <a:off x="3752316" y="2303618"/>
            <a:ext cx="4687368" cy="4189257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04373FB-56B0-354A-BF8A-52042A094E83}"/>
              </a:ext>
            </a:extLst>
          </p:cNvPr>
          <p:cNvCxnSpPr>
            <a:cxnSpLocks/>
          </p:cNvCxnSpPr>
          <p:nvPr/>
        </p:nvCxnSpPr>
        <p:spPr>
          <a:xfrm flipH="1">
            <a:off x="6769290" y="3404603"/>
            <a:ext cx="818865" cy="840082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4913AB4-1847-2042-9695-E98CB5BCD868}"/>
              </a:ext>
            </a:extLst>
          </p:cNvPr>
          <p:cNvCxnSpPr>
            <a:cxnSpLocks/>
          </p:cNvCxnSpPr>
          <p:nvPr/>
        </p:nvCxnSpPr>
        <p:spPr>
          <a:xfrm flipH="1">
            <a:off x="6693050" y="3377630"/>
            <a:ext cx="734706" cy="790661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48FE765-CB3A-9A42-A45A-5BAA5163AF1E}"/>
              </a:ext>
            </a:extLst>
          </p:cNvPr>
          <p:cNvCxnSpPr>
            <a:cxnSpLocks/>
          </p:cNvCxnSpPr>
          <p:nvPr/>
        </p:nvCxnSpPr>
        <p:spPr>
          <a:xfrm flipH="1">
            <a:off x="6769291" y="3549164"/>
            <a:ext cx="818864" cy="1746167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24C7CB9-E663-9B4D-B99C-BA00395C028B}"/>
              </a:ext>
            </a:extLst>
          </p:cNvPr>
          <p:cNvCxnSpPr>
            <a:cxnSpLocks/>
          </p:cNvCxnSpPr>
          <p:nvPr/>
        </p:nvCxnSpPr>
        <p:spPr>
          <a:xfrm flipH="1">
            <a:off x="6742710" y="3406742"/>
            <a:ext cx="734706" cy="790661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3C67BAA-146A-6540-A60F-832A55C87E0D}"/>
              </a:ext>
            </a:extLst>
          </p:cNvPr>
          <p:cNvCxnSpPr>
            <a:cxnSpLocks/>
          </p:cNvCxnSpPr>
          <p:nvPr/>
        </p:nvCxnSpPr>
        <p:spPr>
          <a:xfrm flipH="1">
            <a:off x="6833466" y="3394758"/>
            <a:ext cx="734706" cy="790661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03642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EEACB-2D41-8840-AC66-EE414B7B2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MV*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018D83-528F-AF4E-8EDB-4F507DDFD5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4431"/>
            <a:ext cx="10515600" cy="76745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MVC can’t hack it in the front end world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03F114-26DB-C949-A376-6B79B3146E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2" t="20075" b="43815"/>
          <a:stretch/>
        </p:blipFill>
        <p:spPr>
          <a:xfrm>
            <a:off x="1846998" y="2773416"/>
            <a:ext cx="4703928" cy="16099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09A3CCB-7F91-C446-8BD4-2874C28AF62E}"/>
              </a:ext>
            </a:extLst>
          </p:cNvPr>
          <p:cNvSpPr txBox="1"/>
          <p:nvPr/>
        </p:nvSpPr>
        <p:spPr>
          <a:xfrm>
            <a:off x="6714700" y="2698697"/>
            <a:ext cx="45310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view and model in the front end are largely unchanged.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20DDD9-C44C-5749-91A9-0FCAD19A2740}"/>
              </a:ext>
            </a:extLst>
          </p:cNvPr>
          <p:cNvSpPr txBox="1"/>
          <p:nvPr/>
        </p:nvSpPr>
        <p:spPr>
          <a:xfrm>
            <a:off x="6096000" y="4321629"/>
            <a:ext cx="43044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It’s this relationship between the view and the controller that grew in complexity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EB897DC-05F3-7441-A8B5-378BF7ECC626}"/>
              </a:ext>
            </a:extLst>
          </p:cNvPr>
          <p:cNvCxnSpPr>
            <a:cxnSpLocks/>
          </p:cNvCxnSpPr>
          <p:nvPr/>
        </p:nvCxnSpPr>
        <p:spPr>
          <a:xfrm flipH="1" flipV="1">
            <a:off x="5732060" y="3818361"/>
            <a:ext cx="818866" cy="42495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A77B7B6-5EFB-3340-B7EF-658854AAA906}"/>
              </a:ext>
            </a:extLst>
          </p:cNvPr>
          <p:cNvCxnSpPr>
            <a:cxnSpLocks/>
          </p:cNvCxnSpPr>
          <p:nvPr/>
        </p:nvCxnSpPr>
        <p:spPr>
          <a:xfrm flipV="1">
            <a:off x="1992573" y="3712191"/>
            <a:ext cx="982639" cy="31864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F62C0AD-03C0-174F-A878-4C597294F6E6}"/>
              </a:ext>
            </a:extLst>
          </p:cNvPr>
          <p:cNvSpPr txBox="1"/>
          <p:nvPr/>
        </p:nvSpPr>
        <p:spPr>
          <a:xfrm>
            <a:off x="313899" y="4136963"/>
            <a:ext cx="24293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Our various </a:t>
            </a:r>
            <a:r>
              <a:rPr lang="en-US" dirty="0" err="1"/>
              <a:t>api</a:t>
            </a:r>
            <a:r>
              <a:rPr lang="en-US" dirty="0"/>
              <a:t> calls, instead of DB queries</a:t>
            </a:r>
          </a:p>
        </p:txBody>
      </p:sp>
    </p:spTree>
    <p:extLst>
      <p:ext uri="{BB962C8B-B14F-4D97-AF65-F5344CB8AC3E}">
        <p14:creationId xmlns:p14="http://schemas.microsoft.com/office/powerpoint/2010/main" val="32389867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82420-7991-4C44-ACD3-598BAAFEB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problem with the *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C7F7ED-4505-D440-AD85-CD3C48490D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90688"/>
            <a:ext cx="10653215" cy="90238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/>
              <a:t>Whether it’s * presenter, the </a:t>
            </a:r>
            <a:r>
              <a:rPr lang="en-US" dirty="0" err="1"/>
              <a:t>vm</a:t>
            </a:r>
            <a:r>
              <a:rPr lang="en-US" dirty="0"/>
              <a:t>, the view model, controller, ctrl, view controller. It had many names … but they all didn’t solve enough…</a:t>
            </a:r>
          </a:p>
        </p:txBody>
      </p:sp>
      <p:pic>
        <p:nvPicPr>
          <p:cNvPr id="6" name="Picture 5" descr="Gratis vektorgrafikk: Jente, Ansikt, Ulykkelig, Trist ...">
            <a:extLst>
              <a:ext uri="{FF2B5EF4-FFF2-40B4-BE49-F238E27FC236}">
                <a16:creationId xmlns:a16="http://schemas.microsoft.com/office/drawing/2014/main" id="{FD105876-B2FA-FE44-8240-42A838AE26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flipH="1">
            <a:off x="2200292" y="3027950"/>
            <a:ext cx="1803400" cy="2032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021A9AF-78FA-514E-9683-D638E2564558}"/>
              </a:ext>
            </a:extLst>
          </p:cNvPr>
          <p:cNvSpPr txBox="1"/>
          <p:nvPr/>
        </p:nvSpPr>
        <p:spPr>
          <a:xfrm>
            <a:off x="4230805" y="3657028"/>
            <a:ext cx="29432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State management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1619F5B-F5B2-A64D-AD98-2384237BF10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02" t="20075" b="43815"/>
          <a:stretch/>
        </p:blipFill>
        <p:spPr>
          <a:xfrm>
            <a:off x="4394989" y="2754641"/>
            <a:ext cx="1970346" cy="67435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25F0DA6-B932-8B47-9D1A-6156301B683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02" t="20075" b="43815"/>
          <a:stretch/>
        </p:blipFill>
        <p:spPr>
          <a:xfrm>
            <a:off x="7620643" y="2982669"/>
            <a:ext cx="1970346" cy="67435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D6927CE-BCCA-194B-8044-FAE1FDB1B94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02" t="20075" b="43815"/>
          <a:stretch/>
        </p:blipFill>
        <p:spPr>
          <a:xfrm>
            <a:off x="2903916" y="5276279"/>
            <a:ext cx="1970346" cy="67435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AAFB3E1-7C79-D941-A368-8543BB739DA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02" t="20075" b="43815"/>
          <a:stretch/>
        </p:blipFill>
        <p:spPr>
          <a:xfrm>
            <a:off x="9293516" y="4155773"/>
            <a:ext cx="1970346" cy="67435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A95059F-A1BA-A04F-BB30-5D7D714E03F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02" t="20075" b="43815"/>
          <a:stretch/>
        </p:blipFill>
        <p:spPr>
          <a:xfrm>
            <a:off x="371407" y="2573822"/>
            <a:ext cx="1970346" cy="67435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B4AAAE3-FE2C-1643-B7B9-53EB3D764E8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02" t="20075" b="43815"/>
          <a:stretch/>
        </p:blipFill>
        <p:spPr>
          <a:xfrm>
            <a:off x="371407" y="5691338"/>
            <a:ext cx="1970346" cy="67435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8E66505-B66B-3E4C-808F-9499B9088B55}"/>
              </a:ext>
            </a:extLst>
          </p:cNvPr>
          <p:cNvSpPr txBox="1"/>
          <p:nvPr/>
        </p:nvSpPr>
        <p:spPr>
          <a:xfrm>
            <a:off x="5807253" y="5244201"/>
            <a:ext cx="36267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Too many controllers!</a:t>
            </a:r>
          </a:p>
        </p:txBody>
      </p:sp>
    </p:spTree>
    <p:extLst>
      <p:ext uri="{BB962C8B-B14F-4D97-AF65-F5344CB8AC3E}">
        <p14:creationId xmlns:p14="http://schemas.microsoft.com/office/powerpoint/2010/main" val="4080514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E9DE0-A002-574F-B398-B4CB62CB9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State management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AFAF0D-5E52-C04E-8216-1732F07933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 one has opinions about this …</a:t>
            </a:r>
          </a:p>
          <a:p>
            <a:r>
              <a:rPr lang="en-US" dirty="0"/>
              <a:t>Ok so maybe there’s a lot of opinions about this.</a:t>
            </a:r>
          </a:p>
          <a:p>
            <a:r>
              <a:rPr lang="en-US" dirty="0"/>
              <a:t>We can all agree that state management today is a lot different then it was even 3-4 years ago.</a:t>
            </a:r>
          </a:p>
          <a:p>
            <a:r>
              <a:rPr lang="en-US" dirty="0"/>
              <a:t>And amongst all those opinions, they all at their core do the same things while doing them slightly differently</a:t>
            </a:r>
          </a:p>
          <a:p>
            <a:r>
              <a:rPr lang="en-US" dirty="0"/>
              <a:t>More important might be, what general problems do all state management solutions solve?</a:t>
            </a:r>
          </a:p>
        </p:txBody>
      </p:sp>
    </p:spTree>
    <p:extLst>
      <p:ext uri="{BB962C8B-B14F-4D97-AF65-F5344CB8AC3E}">
        <p14:creationId xmlns:p14="http://schemas.microsoft.com/office/powerpoint/2010/main" val="28820931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17B736-DEF8-1942-A6FD-2EEC235E8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State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7292DB-BFC1-5A4E-B1B0-7DBD6EAB98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937444"/>
          </a:xfrm>
        </p:spPr>
        <p:txBody>
          <a:bodyPr/>
          <a:lstStyle/>
          <a:p>
            <a:r>
              <a:rPr lang="en-US" dirty="0"/>
              <a:t>Provides us a global namespace for </a:t>
            </a:r>
            <a:r>
              <a:rPr lang="en-US" dirty="0" err="1"/>
              <a:t>ui</a:t>
            </a:r>
            <a:r>
              <a:rPr lang="en-US" dirty="0"/>
              <a:t> state management that isn’t the window</a:t>
            </a:r>
          </a:p>
          <a:p>
            <a:r>
              <a:rPr lang="en-US" dirty="0"/>
              <a:t>Provides interfaces to mutate and retrieve state</a:t>
            </a:r>
          </a:p>
          <a:p>
            <a:r>
              <a:rPr lang="en-US" dirty="0"/>
              <a:t>Allows us to define state relationships at various levels(component or module)</a:t>
            </a:r>
          </a:p>
          <a:p>
            <a:r>
              <a:rPr lang="en-US" dirty="0"/>
              <a:t>Allows us to couple/decouple components as we see fit</a:t>
            </a:r>
          </a:p>
        </p:txBody>
      </p:sp>
    </p:spTree>
    <p:extLst>
      <p:ext uri="{BB962C8B-B14F-4D97-AF65-F5344CB8AC3E}">
        <p14:creationId xmlns:p14="http://schemas.microsoft.com/office/powerpoint/2010/main" val="154098000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291B34-6B04-F941-9051-252B291273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I’ve seen good jQuery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F3F688-582C-2746-A62A-D12A0F66C3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7638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Any technology can be misused.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8CD5F7-B670-7547-9CB1-9AACD6DE8C1D}"/>
              </a:ext>
            </a:extLst>
          </p:cNvPr>
          <p:cNvSpPr txBox="1"/>
          <p:nvPr/>
        </p:nvSpPr>
        <p:spPr>
          <a:xfrm>
            <a:off x="838200" y="3261817"/>
            <a:ext cx="756578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As developers , our job description leads us to acquiring many tools at our disposal.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4D2F9E-9609-E643-9D0D-3B284A1F05B2}"/>
              </a:ext>
            </a:extLst>
          </p:cNvPr>
          <p:cNvSpPr txBox="1"/>
          <p:nvPr/>
        </p:nvSpPr>
        <p:spPr>
          <a:xfrm>
            <a:off x="838200" y="4455995"/>
            <a:ext cx="1034500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Armed with these tools and knowledge of the problems we’ve solved, we can make better judgements surrounding code architecture and implement code more effectively</a:t>
            </a:r>
          </a:p>
        </p:txBody>
      </p:sp>
    </p:spTree>
    <p:extLst>
      <p:ext uri="{BB962C8B-B14F-4D97-AF65-F5344CB8AC3E}">
        <p14:creationId xmlns:p14="http://schemas.microsoft.com/office/powerpoint/2010/main" val="168436199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AB42FA-4A2B-0C49-8A30-E2A585C097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Don’t focus on syntax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A74155-155D-A74E-8696-1B1D9CB1E71D}"/>
              </a:ext>
            </a:extLst>
          </p:cNvPr>
          <p:cNvSpPr txBox="1"/>
          <p:nvPr/>
        </p:nvSpPr>
        <p:spPr>
          <a:xfrm>
            <a:off x="2088107" y="2238233"/>
            <a:ext cx="486581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/>
              <a:t>Focus on </a:t>
            </a:r>
            <a:r>
              <a:rPr lang="en-US" sz="5000" b="1" dirty="0"/>
              <a:t>patterns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6F6CB1-F8EA-9A48-8D01-424C3C3A5BF0}"/>
              </a:ext>
            </a:extLst>
          </p:cNvPr>
          <p:cNvSpPr txBox="1"/>
          <p:nvPr/>
        </p:nvSpPr>
        <p:spPr>
          <a:xfrm>
            <a:off x="5349922" y="3100007"/>
            <a:ext cx="3732176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/>
              <a:t>and </a:t>
            </a:r>
            <a:r>
              <a:rPr lang="en-US" sz="5000" b="1" dirty="0"/>
              <a:t>structure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8173984-CF53-2A48-AE76-C40762D447F4}"/>
              </a:ext>
            </a:extLst>
          </p:cNvPr>
          <p:cNvSpPr txBox="1">
            <a:spLocks/>
          </p:cNvSpPr>
          <p:nvPr/>
        </p:nvSpPr>
        <p:spPr>
          <a:xfrm>
            <a:off x="4947029" y="4618838"/>
            <a:ext cx="511847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The syntax will come.</a:t>
            </a:r>
          </a:p>
        </p:txBody>
      </p:sp>
    </p:spTree>
    <p:extLst>
      <p:ext uri="{BB962C8B-B14F-4D97-AF65-F5344CB8AC3E}">
        <p14:creationId xmlns:p14="http://schemas.microsoft.com/office/powerpoint/2010/main" val="38261804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464BE-8C17-FA46-B7AC-A4D7BE78FB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0230" y="681036"/>
            <a:ext cx="2747963" cy="1009651"/>
          </a:xfrm>
        </p:spPr>
        <p:txBody>
          <a:bodyPr/>
          <a:lstStyle/>
          <a:p>
            <a:r>
              <a:rPr lang="en-US" dirty="0"/>
              <a:t>Winners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DBFB4C6-2275-9347-844D-19F1185A1E36}"/>
              </a:ext>
            </a:extLst>
          </p:cNvPr>
          <p:cNvSpPr txBox="1">
            <a:spLocks/>
          </p:cNvSpPr>
          <p:nvPr/>
        </p:nvSpPr>
        <p:spPr>
          <a:xfrm>
            <a:off x="8248654" y="681035"/>
            <a:ext cx="2747963" cy="10096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Losers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C34A42D-BD20-8A44-8FFA-F68C1202CA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012" y="1690686"/>
            <a:ext cx="2540000" cy="254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193B007-65BE-2847-A64E-79285CD2DF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1845" y="1525586"/>
            <a:ext cx="4064000" cy="2870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60583B2-6716-6046-BDA4-9485B4D6A4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1363" y="2535236"/>
            <a:ext cx="6016625" cy="12636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09FE63-8A4F-2749-AB8B-0E28FB1135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8675" y="4395786"/>
            <a:ext cx="3812382" cy="2144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50031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F754F6-EF0E-794B-AF21-11C14EAF28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5855" y="1239838"/>
            <a:ext cx="9034463" cy="160337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4800" dirty="0"/>
              <a:t>We are developers first. Front end developers second.</a:t>
            </a:r>
          </a:p>
        </p:txBody>
      </p:sp>
    </p:spTree>
    <p:extLst>
      <p:ext uri="{BB962C8B-B14F-4D97-AF65-F5344CB8AC3E}">
        <p14:creationId xmlns:p14="http://schemas.microsoft.com/office/powerpoint/2010/main" val="1142470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4CACC-4DB2-8249-8568-D388529BC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3082" y="2039125"/>
            <a:ext cx="2685836" cy="2779749"/>
          </a:xfrm>
        </p:spPr>
        <p:txBody>
          <a:bodyPr>
            <a:noAutofit/>
          </a:bodyPr>
          <a:lstStyle/>
          <a:p>
            <a:pPr algn="ctr"/>
            <a:r>
              <a:rPr lang="en-US" sz="200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5808873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464BE-8C17-FA46-B7AC-A4D7BE78FB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0230" y="681036"/>
            <a:ext cx="2747963" cy="1009651"/>
          </a:xfrm>
        </p:spPr>
        <p:txBody>
          <a:bodyPr/>
          <a:lstStyle/>
          <a:p>
            <a:r>
              <a:rPr lang="en-US" dirty="0"/>
              <a:t>Winners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DBFB4C6-2275-9347-844D-19F1185A1E36}"/>
              </a:ext>
            </a:extLst>
          </p:cNvPr>
          <p:cNvSpPr txBox="1">
            <a:spLocks/>
          </p:cNvSpPr>
          <p:nvPr/>
        </p:nvSpPr>
        <p:spPr>
          <a:xfrm>
            <a:off x="8248654" y="681035"/>
            <a:ext cx="2747963" cy="10096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Losers</a:t>
            </a:r>
          </a:p>
        </p:txBody>
      </p:sp>
      <p:pic>
        <p:nvPicPr>
          <p:cNvPr id="10" name="Content Placeholder 8">
            <a:extLst>
              <a:ext uri="{FF2B5EF4-FFF2-40B4-BE49-F238E27FC236}">
                <a16:creationId xmlns:a16="http://schemas.microsoft.com/office/drawing/2014/main" id="{DE7F0141-817F-CB43-B749-C50D5B1738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39291" y="2328860"/>
            <a:ext cx="2144465" cy="2144465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BD4F440-D844-3446-8906-D9BFFDF2F2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270" y="2797175"/>
            <a:ext cx="6016625" cy="12636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0192C21-0763-6E42-856A-39B8667ADAF7}"/>
              </a:ext>
            </a:extLst>
          </p:cNvPr>
          <p:cNvSpPr txBox="1"/>
          <p:nvPr/>
        </p:nvSpPr>
        <p:spPr>
          <a:xfrm>
            <a:off x="8035390" y="4865277"/>
            <a:ext cx="2202975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600" b="1" dirty="0"/>
              <a:t>Browser</a:t>
            </a:r>
          </a:p>
          <a:p>
            <a:pPr algn="ctr"/>
            <a:r>
              <a:rPr lang="en-US" sz="2600" b="1" dirty="0"/>
              <a:t>Compatibility?</a:t>
            </a:r>
          </a:p>
        </p:txBody>
      </p:sp>
    </p:spTree>
    <p:extLst>
      <p:ext uri="{BB962C8B-B14F-4D97-AF65-F5344CB8AC3E}">
        <p14:creationId xmlns:p14="http://schemas.microsoft.com/office/powerpoint/2010/main" val="32157980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464BE-8C17-FA46-B7AC-A4D7BE78FB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0230" y="681036"/>
            <a:ext cx="2747963" cy="1009651"/>
          </a:xfrm>
        </p:spPr>
        <p:txBody>
          <a:bodyPr/>
          <a:lstStyle/>
          <a:p>
            <a:r>
              <a:rPr lang="en-US" dirty="0"/>
              <a:t>Winners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DBFB4C6-2275-9347-844D-19F1185A1E36}"/>
              </a:ext>
            </a:extLst>
          </p:cNvPr>
          <p:cNvSpPr txBox="1">
            <a:spLocks/>
          </p:cNvSpPr>
          <p:nvPr/>
        </p:nvSpPr>
        <p:spPr>
          <a:xfrm>
            <a:off x="8248654" y="681035"/>
            <a:ext cx="2747963" cy="10096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Losers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C34A42D-BD20-8A44-8FFA-F68C1202CA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9064" y="2159000"/>
            <a:ext cx="2540000" cy="254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193B007-65BE-2847-A64E-79285CD2DF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2942" y="1993900"/>
            <a:ext cx="4064000" cy="28702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C29BF0B-462E-7448-9ABB-CD48A546EBEE}"/>
              </a:ext>
            </a:extLst>
          </p:cNvPr>
          <p:cNvSpPr txBox="1"/>
          <p:nvPr/>
        </p:nvSpPr>
        <p:spPr>
          <a:xfrm>
            <a:off x="2224085" y="1629634"/>
            <a:ext cx="131921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0" b="1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3976600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F754F6-EF0E-794B-AF21-11C14EAF28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5855" y="1239838"/>
            <a:ext cx="9034463" cy="160337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4800" dirty="0"/>
              <a:t>We are developers first. Front end developers second.</a:t>
            </a:r>
          </a:p>
        </p:txBody>
      </p:sp>
    </p:spTree>
    <p:extLst>
      <p:ext uri="{BB962C8B-B14F-4D97-AF65-F5344CB8AC3E}">
        <p14:creationId xmlns:p14="http://schemas.microsoft.com/office/powerpoint/2010/main" val="33669220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06DC81A7-B463-453D-B75C-13A93E14E6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663" y="1986456"/>
            <a:ext cx="5127029" cy="3685474"/>
          </a:xfrm>
        </p:spPr>
        <p:txBody>
          <a:bodyPr>
            <a:normAutofit/>
          </a:bodyPr>
          <a:lstStyle/>
          <a:p>
            <a:r>
              <a:rPr lang="en-US" dirty="0"/>
              <a:t>1980 - Tim Berners-Lee works at CERN and develops ENQUIRE, the HTML predecessor</a:t>
            </a:r>
          </a:p>
          <a:p>
            <a:r>
              <a:rPr lang="en-US" dirty="0"/>
              <a:t>1990 - he specified HTML and wrote browser and server software</a:t>
            </a:r>
          </a:p>
          <a:p>
            <a:r>
              <a:rPr lang="en-US" dirty="0"/>
              <a:t>1991- HTML becomes publicly available</a:t>
            </a:r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9F4A7749-A8F6-DC4E-B049-82032F0758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1" r="1543" b="3"/>
          <a:stretch/>
        </p:blipFill>
        <p:spPr>
          <a:xfrm>
            <a:off x="6090613" y="640082"/>
            <a:ext cx="5461724" cy="5577837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42744230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Content Placeholder 4">
            <a:extLst>
              <a:ext uri="{FF2B5EF4-FFF2-40B4-BE49-F238E27FC236}">
                <a16:creationId xmlns:a16="http://schemas.microsoft.com/office/drawing/2014/main" id="{FBC21D4D-E55C-0D4E-BB04-BB8ED70A47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7426" y="2589086"/>
            <a:ext cx="4023116" cy="2755478"/>
          </a:xfrm>
          <a:prstGeom prst="rect">
            <a:avLst/>
          </a:prstGeom>
        </p:spPr>
      </p:pic>
      <p:sp>
        <p:nvSpPr>
          <p:cNvPr id="17" name="Freeform: Shape 12">
            <a:extLst>
              <a:ext uri="{FF2B5EF4-FFF2-40B4-BE49-F238E27FC236}">
                <a16:creationId xmlns:a16="http://schemas.microsoft.com/office/drawing/2014/main" id="{C607803A-4E99-444E-94F7-8785CDDF58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80154" y="1884045"/>
            <a:ext cx="3275668" cy="2853308"/>
          </a:xfrm>
          <a:custGeom>
            <a:avLst/>
            <a:gdLst>
              <a:gd name="connsiteX0" fmla="*/ 3275668 w 3275668"/>
              <a:gd name="connsiteY0" fmla="*/ 2853308 h 2853308"/>
              <a:gd name="connsiteX1" fmla="*/ 655 w 3275668"/>
              <a:gd name="connsiteY1" fmla="*/ 2853308 h 2853308"/>
              <a:gd name="connsiteX2" fmla="*/ 0 w 3275668"/>
              <a:gd name="connsiteY2" fmla="*/ 2467565 h 2853308"/>
              <a:gd name="connsiteX3" fmla="*/ 2869894 w 3275668"/>
              <a:gd name="connsiteY3" fmla="*/ 2468888 h 2853308"/>
              <a:gd name="connsiteX4" fmla="*/ 2869894 w 3275668"/>
              <a:gd name="connsiteY4" fmla="*/ 0 h 2853308"/>
              <a:gd name="connsiteX5" fmla="*/ 3275668 w 3275668"/>
              <a:gd name="connsiteY5" fmla="*/ 0 h 2853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75668" h="2853308">
                <a:moveTo>
                  <a:pt x="3275668" y="2853308"/>
                </a:moveTo>
                <a:lnTo>
                  <a:pt x="655" y="2853308"/>
                </a:lnTo>
                <a:cubicBezTo>
                  <a:pt x="-655" y="2720171"/>
                  <a:pt x="1310" y="2600702"/>
                  <a:pt x="0" y="2467565"/>
                </a:cubicBezTo>
                <a:lnTo>
                  <a:pt x="2869894" y="2468888"/>
                </a:lnTo>
                <a:lnTo>
                  <a:pt x="2869894" y="0"/>
                </a:lnTo>
                <a:lnTo>
                  <a:pt x="3275668" y="0"/>
                </a:lnTo>
                <a:close/>
              </a:path>
            </a:pathLst>
          </a:custGeom>
          <a:solidFill>
            <a:srgbClr val="4C4C4C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2989BE6A-C309-418E-8ADD-1616A98057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55822" y="3222529"/>
            <a:ext cx="3242952" cy="2828156"/>
          </a:xfrm>
          <a:custGeom>
            <a:avLst/>
            <a:gdLst>
              <a:gd name="connsiteX0" fmla="*/ 2837178 w 3242952"/>
              <a:gd name="connsiteY0" fmla="*/ 0 h 2828156"/>
              <a:gd name="connsiteX1" fmla="*/ 3242952 w 3242952"/>
              <a:gd name="connsiteY1" fmla="*/ 0 h 2828156"/>
              <a:gd name="connsiteX2" fmla="*/ 3242952 w 3242952"/>
              <a:gd name="connsiteY2" fmla="*/ 2828156 h 2828156"/>
              <a:gd name="connsiteX3" fmla="*/ 0 w 3242952"/>
              <a:gd name="connsiteY3" fmla="*/ 2828156 h 2828156"/>
              <a:gd name="connsiteX4" fmla="*/ 0 w 3242952"/>
              <a:gd name="connsiteY4" fmla="*/ 2442859 h 2828156"/>
              <a:gd name="connsiteX5" fmla="*/ 2837178 w 3242952"/>
              <a:gd name="connsiteY5" fmla="*/ 2443295 h 2828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42952" h="2828156">
                <a:moveTo>
                  <a:pt x="2837178" y="0"/>
                </a:moveTo>
                <a:lnTo>
                  <a:pt x="3242952" y="0"/>
                </a:lnTo>
                <a:lnTo>
                  <a:pt x="3242952" y="2828156"/>
                </a:lnTo>
                <a:lnTo>
                  <a:pt x="0" y="2828156"/>
                </a:lnTo>
                <a:lnTo>
                  <a:pt x="0" y="2442859"/>
                </a:lnTo>
                <a:lnTo>
                  <a:pt x="2837178" y="2443295"/>
                </a:lnTo>
                <a:close/>
              </a:path>
            </a:pathLst>
          </a:custGeom>
          <a:solidFill>
            <a:srgbClr val="4C4C4C"/>
          </a:solidFill>
          <a:ln w="0">
            <a:noFill/>
            <a:prstDash val="solid"/>
            <a:round/>
            <a:headEnd/>
            <a:tailEnd/>
          </a:ln>
        </p:spPr>
        <p:txBody>
          <a:bodyPr wrap="square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F999E8-6C8F-FC4E-937D-B2F0F13F544D}"/>
              </a:ext>
            </a:extLst>
          </p:cNvPr>
          <p:cNvSpPr txBox="1"/>
          <p:nvPr/>
        </p:nvSpPr>
        <p:spPr>
          <a:xfrm>
            <a:off x="7683062" y="2489497"/>
            <a:ext cx="406750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1994 - Håkon Wium Lie proposes CSS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1996 - W3C CSS Recommendation (CSS1) released.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1996 - Space Jam Website is released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9" name="Content Placeholder 4">
            <a:extLst>
              <a:ext uri="{FF2B5EF4-FFF2-40B4-BE49-F238E27FC236}">
                <a16:creationId xmlns:a16="http://schemas.microsoft.com/office/drawing/2014/main" id="{E98CE4C1-25EA-C04D-A7F6-70098AAE58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083415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{572CA73F-47F0-DD46-8907-FAA46FEB9786}tf10001120</Template>
  <TotalTime>7549</TotalTime>
  <Words>1172</Words>
  <Application>Microsoft Macintosh PowerPoint</Application>
  <PresentationFormat>Widescreen</PresentationFormat>
  <Paragraphs>139</Paragraphs>
  <Slides>41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6" baseType="lpstr">
      <vt:lpstr>Arial</vt:lpstr>
      <vt:lpstr>Calibri</vt:lpstr>
      <vt:lpstr>Calibri Light</vt:lpstr>
      <vt:lpstr>Monaco</vt:lpstr>
      <vt:lpstr>Office Theme</vt:lpstr>
      <vt:lpstr>History of  Frontend Frameworks</vt:lpstr>
      <vt:lpstr>PowerPoint Presentation</vt:lpstr>
      <vt:lpstr>Winners</vt:lpstr>
      <vt:lpstr>Winners</vt:lpstr>
      <vt:lpstr>Winners</vt:lpstr>
      <vt:lpstr>Winners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MAPQUEST!</vt:lpstr>
      <vt:lpstr>XMLHttpRequest object</vt:lpstr>
      <vt:lpstr>XMLHttpRequest object</vt:lpstr>
      <vt:lpstr>PowerPoint Presentation</vt:lpstr>
      <vt:lpstr>Design Revolution</vt:lpstr>
      <vt:lpstr>How the Design Revolution killed jQuery … pictogram?</vt:lpstr>
      <vt:lpstr>PowerPoint Presentation</vt:lpstr>
      <vt:lpstr>Meanwhile…</vt:lpstr>
      <vt:lpstr>Giant Shoulders – a quick aside</vt:lpstr>
      <vt:lpstr>No more page refreshes!</vt:lpstr>
      <vt:lpstr>The First of many</vt:lpstr>
      <vt:lpstr>What did we gain from front end frameworks?</vt:lpstr>
      <vt:lpstr>One of our first problems </vt:lpstr>
      <vt:lpstr>Node.js</vt:lpstr>
      <vt:lpstr>Node.js</vt:lpstr>
      <vt:lpstr>Part of webpack’s landing page:</vt:lpstr>
      <vt:lpstr>Build Tools</vt:lpstr>
      <vt:lpstr>Complex UI problems</vt:lpstr>
      <vt:lpstr>MV*</vt:lpstr>
      <vt:lpstr>The problem with the *</vt:lpstr>
      <vt:lpstr>State management today</vt:lpstr>
      <vt:lpstr>State management</vt:lpstr>
      <vt:lpstr>I’ve seen good jQuery code</vt:lpstr>
      <vt:lpstr>Don’t focus on syntax</vt:lpstr>
      <vt:lpstr>PowerPoint Presentation</vt:lpstr>
      <vt:lpstr>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History of  Frontend Frameworks</dc:title>
  <dc:creator>Andrew Kim</dc:creator>
  <cp:lastModifiedBy>Andrew Kim</cp:lastModifiedBy>
  <cp:revision>72</cp:revision>
  <dcterms:created xsi:type="dcterms:W3CDTF">2019-03-19T23:10:11Z</dcterms:created>
  <dcterms:modified xsi:type="dcterms:W3CDTF">2019-03-26T03:45:49Z</dcterms:modified>
</cp:coreProperties>
</file>